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1"/>
  </p:notesMasterIdLst>
  <p:sldIdLst>
    <p:sldId id="266" r:id="rId5"/>
    <p:sldId id="277" r:id="rId6"/>
    <p:sldId id="268" r:id="rId7"/>
    <p:sldId id="269" r:id="rId8"/>
    <p:sldId id="270" r:id="rId9"/>
    <p:sldId id="27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0E59B5C-C16C-4D1F-8A16-F610E33CE6F9}">
          <p14:sldIdLst>
            <p14:sldId id="266"/>
            <p14:sldId id="277"/>
            <p14:sldId id="268"/>
            <p14:sldId id="269"/>
            <p14:sldId id="270"/>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60" d="100"/>
          <a:sy n="60" d="100"/>
        </p:scale>
        <p:origin x="96" y="1224"/>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g>
</file>

<file path=ppt/media/image2.jpeg>
</file>

<file path=ppt/media/image3.pn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3/19/2024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3/19/2024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3/19/2024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3/19/2024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3/19/2024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3/19/2024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3/19/2024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3/19/2024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3/19/2024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3/19/2024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3/19/2024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3/19/2024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3/19/2024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425844" y="-75024"/>
            <a:ext cx="12617844" cy="7097539"/>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17964" y="4217319"/>
            <a:ext cx="4267200" cy="2722701"/>
          </a:xfrm>
        </p:spPr>
        <p:txBody>
          <a:bodyPr>
            <a:normAutofit fontScale="90000"/>
          </a:bodyPr>
          <a:lstStyle/>
          <a:p>
            <a:pPr algn="l"/>
            <a:r>
              <a:rPr lang="ru-RU" sz="4800" dirty="0">
                <a:solidFill>
                  <a:schemeClr val="bg1">
                    <a:lumMod val="95000"/>
                  </a:schemeClr>
                </a:solidFill>
              </a:rPr>
              <a:t>Построение </a:t>
            </a:r>
            <a:r>
              <a:rPr lang="en-US" sz="4800" dirty="0">
                <a:solidFill>
                  <a:schemeClr val="bg1">
                    <a:lumMod val="95000"/>
                  </a:schemeClr>
                </a:solidFill>
              </a:rPr>
              <a:t>UML – </a:t>
            </a:r>
            <a:r>
              <a:rPr lang="ru-RU" sz="4800" dirty="0">
                <a:solidFill>
                  <a:schemeClr val="bg1">
                    <a:lumMod val="95000"/>
                  </a:schemeClr>
                </a:solidFill>
              </a:rPr>
              <a:t>модели системы. Диаграмма классов анализа</a:t>
            </a:r>
            <a:br>
              <a:rPr lang="ru-RU" sz="4800" dirty="0">
                <a:solidFill>
                  <a:schemeClr val="bg1"/>
                </a:solidFill>
              </a:rPr>
            </a:br>
            <a:endParaRPr lang="en-US" sz="3600" dirty="0">
              <a:solidFill>
                <a:schemeClr val="bg1"/>
              </a:solidFill>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572523" y="4897582"/>
            <a:ext cx="4484869" cy="578412"/>
          </a:xfrm>
        </p:spPr>
        <p:txBody>
          <a:bodyPr>
            <a:normAutofit fontScale="92500" lnSpcReduction="20000"/>
          </a:bodyPr>
          <a:lstStyle/>
          <a:p>
            <a:r>
              <a:rPr lang="ru-RU" sz="1800" dirty="0">
                <a:solidFill>
                  <a:schemeClr val="bg1"/>
                </a:solidFill>
              </a:rPr>
              <a:t>Выполнил студент группы ИКБО-14-22</a:t>
            </a:r>
            <a:br>
              <a:rPr lang="ru-RU" sz="1800" dirty="0">
                <a:solidFill>
                  <a:schemeClr val="bg1"/>
                </a:solidFill>
              </a:rPr>
            </a:br>
            <a:r>
              <a:rPr lang="ru-RU" sz="1800" dirty="0">
                <a:solidFill>
                  <a:schemeClr val="bg1"/>
                </a:solidFill>
              </a:rPr>
              <a:t>Каширский Герман Владимирович</a:t>
            </a:r>
            <a:r>
              <a:rPr lang="ru-RU" sz="1800" dirty="0"/>
              <a:t>ксандра</a:t>
            </a:r>
          </a:p>
          <a:p>
            <a:pPr algn="l">
              <a:spcAft>
                <a:spcPts val="600"/>
              </a:spcAft>
            </a:pP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2CE70A-C2C1-4FAB-A089-C209F67D5626}"/>
              </a:ext>
            </a:extLst>
          </p:cNvPr>
          <p:cNvSpPr>
            <a:spLocks noGrp="1"/>
          </p:cNvSpPr>
          <p:nvPr>
            <p:ph idx="1"/>
          </p:nvPr>
        </p:nvSpPr>
        <p:spPr>
          <a:xfrm>
            <a:off x="1059180" y="792480"/>
            <a:ext cx="9601200" cy="3581400"/>
          </a:xfrm>
        </p:spPr>
        <p:txBody>
          <a:bodyPr>
            <a:normAutofit/>
          </a:bodyPr>
          <a:lstStyle/>
          <a:p>
            <a:r>
              <a:rPr lang="ru-RU" b="1" cap="all" dirty="0"/>
              <a:t>ВВедение</a:t>
            </a:r>
          </a:p>
          <a:p>
            <a:r>
              <a:rPr lang="ru-RU" dirty="0"/>
              <a:t>Цель работы: изучить структуру иерархии классов системы.</a:t>
            </a:r>
          </a:p>
          <a:p>
            <a:r>
              <a:rPr lang="ru-RU" dirty="0"/>
              <a:t>Задачи: научиться выстраивать структуру основных элементов диаграммы классов анализа с определением видов классов и типов отношений.</a:t>
            </a:r>
          </a:p>
          <a:p>
            <a:r>
              <a:rPr lang="ru-RU" b="1" dirty="0"/>
              <a:t>Вариант индивидуального проекта</a:t>
            </a:r>
          </a:p>
          <a:p>
            <a:r>
              <a:rPr lang="ru-RU" dirty="0"/>
              <a:t>Целью данного проекта является создание UML диаграммы классов анализа для моделирования организации авторемонтного бизнеса (Вариант 8). Данная модель должна охватить основные аспекты работы над складом, включая взаимодействие между отдельными ее частями.</a:t>
            </a:r>
          </a:p>
          <a:p>
            <a:endParaRPr lang="ru-RU" dirty="0"/>
          </a:p>
        </p:txBody>
      </p:sp>
    </p:spTree>
    <p:extLst>
      <p:ext uri="{BB962C8B-B14F-4D97-AF65-F5344CB8AC3E}">
        <p14:creationId xmlns:p14="http://schemas.microsoft.com/office/powerpoint/2010/main" val="2165600124"/>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B8222-D510-42DB-8117-A2E476B6A628}"/>
              </a:ext>
            </a:extLst>
          </p:cNvPr>
          <p:cNvSpPr>
            <a:spLocks noGrp="1"/>
          </p:cNvSpPr>
          <p:nvPr>
            <p:ph type="title"/>
          </p:nvPr>
        </p:nvSpPr>
        <p:spPr>
          <a:xfrm>
            <a:off x="874295" y="220579"/>
            <a:ext cx="9601200" cy="1485900"/>
          </a:xfrm>
        </p:spPr>
        <p:txBody>
          <a:bodyPr/>
          <a:lstStyle/>
          <a:p>
            <a:r>
              <a:rPr lang="ru-RU" b="1" cap="all" dirty="0"/>
              <a:t>Этапы выполнения работы</a:t>
            </a:r>
            <a:br>
              <a:rPr lang="ru-RU" b="1" cap="all" dirty="0"/>
            </a:br>
            <a:endParaRPr lang="ru-RU" dirty="0"/>
          </a:p>
        </p:txBody>
      </p:sp>
      <p:sp>
        <p:nvSpPr>
          <p:cNvPr id="3" name="Content Placeholder 2">
            <a:extLst>
              <a:ext uri="{FF2B5EF4-FFF2-40B4-BE49-F238E27FC236}">
                <a16:creationId xmlns:a16="http://schemas.microsoft.com/office/drawing/2014/main" id="{76AB46E3-BF3B-4813-BE9B-3D7B967C0795}"/>
              </a:ext>
            </a:extLst>
          </p:cNvPr>
          <p:cNvSpPr>
            <a:spLocks noGrp="1"/>
          </p:cNvSpPr>
          <p:nvPr>
            <p:ph idx="1"/>
          </p:nvPr>
        </p:nvSpPr>
        <p:spPr>
          <a:xfrm>
            <a:off x="782054" y="1195137"/>
            <a:ext cx="4892841" cy="2592805"/>
          </a:xfrm>
        </p:spPr>
        <p:txBody>
          <a:bodyPr>
            <a:noAutofit/>
          </a:bodyPr>
          <a:lstStyle/>
          <a:p>
            <a:r>
              <a:rPr lang="ru-RU" b="1" dirty="0"/>
              <a:t>Установление связей между классами</a:t>
            </a:r>
          </a:p>
          <a:p>
            <a:r>
              <a:rPr lang="ru-RU" dirty="0"/>
              <a:t>Для каждого класса были определены связи с другими классами в соответствии с требованиями:</a:t>
            </a:r>
          </a:p>
          <a:p>
            <a:pPr lvl="0"/>
            <a:r>
              <a:rPr lang="ru-RU" dirty="0"/>
              <a:t>Ассоциации: связи между Контроллером автосервиса и Продажей, и Починкой, и Закупкой, а также между Контроллером автосервиса и Продажей, и между Починкой и Складом.</a:t>
            </a:r>
          </a:p>
          <a:p>
            <a:pPr lvl="0"/>
            <a:r>
              <a:rPr lang="ru-RU" dirty="0"/>
              <a:t>Агрегации: связь между Запчастями и Машиной.</a:t>
            </a:r>
          </a:p>
          <a:p>
            <a:pPr lvl="0"/>
            <a:r>
              <a:rPr lang="ru-RU" dirty="0"/>
              <a:t>Зависимости: связи между Закупкой запчастей и Запчастями, между Починкой и Машиной, между Продажей и Машиной.</a:t>
            </a:r>
          </a:p>
          <a:p>
            <a:endParaRPr lang="ru-RU" sz="2400" dirty="0"/>
          </a:p>
        </p:txBody>
      </p:sp>
      <p:sp>
        <p:nvSpPr>
          <p:cNvPr id="5" name="AutoShape 2" descr="30 фотографий, от которых веет теплом (подборка милых котиков) | Панорама  ПРО">
            <a:extLst>
              <a:ext uri="{FF2B5EF4-FFF2-40B4-BE49-F238E27FC236}">
                <a16:creationId xmlns:a16="http://schemas.microsoft.com/office/drawing/2014/main" id="{1FDEEDF1-6EC1-4304-9C1B-784E07994772}"/>
              </a:ext>
            </a:extLst>
          </p:cNvPr>
          <p:cNvSpPr>
            <a:spLocks noChangeAspect="1" noChangeArrowheads="1"/>
          </p:cNvSpPr>
          <p:nvPr/>
        </p:nvSpPr>
        <p:spPr bwMode="auto">
          <a:xfrm>
            <a:off x="5943600" y="3276600"/>
            <a:ext cx="5285874" cy="528587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6" name="AutoShape 4" descr="30 фотографий, от которых веет теплом (подборка милых котиков) | Панорама  ПРО">
            <a:extLst>
              <a:ext uri="{FF2B5EF4-FFF2-40B4-BE49-F238E27FC236}">
                <a16:creationId xmlns:a16="http://schemas.microsoft.com/office/drawing/2014/main" id="{BE2B7C2A-31F9-411A-A3FA-855F3B9D1C31}"/>
              </a:ext>
            </a:extLst>
          </p:cNvPr>
          <p:cNvSpPr>
            <a:spLocks noChangeAspect="1" noChangeArrowheads="1"/>
          </p:cNvSpPr>
          <p:nvPr/>
        </p:nvSpPr>
        <p:spPr bwMode="auto">
          <a:xfrm>
            <a:off x="5943599" y="3276599"/>
            <a:ext cx="4531895" cy="453189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pic>
        <p:nvPicPr>
          <p:cNvPr id="3080" name="Picture 8" descr="Фото Милые котики, более 91 000 качественных бесплатных стоковых фото">
            <a:extLst>
              <a:ext uri="{FF2B5EF4-FFF2-40B4-BE49-F238E27FC236}">
                <a16:creationId xmlns:a16="http://schemas.microsoft.com/office/drawing/2014/main" id="{9E007ADE-08E0-4509-AE42-AB2FDCA46C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6318" y="1876174"/>
            <a:ext cx="5406188" cy="360124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spTree>
    <p:extLst>
      <p:ext uri="{BB962C8B-B14F-4D97-AF65-F5344CB8AC3E}">
        <p14:creationId xmlns:p14="http://schemas.microsoft.com/office/powerpoint/2010/main" val="97670497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CDE5ED4-1309-4FFA-83AA-B10AF530CF27}"/>
              </a:ext>
            </a:extLst>
          </p:cNvPr>
          <p:cNvPicPr/>
          <p:nvPr/>
        </p:nvPicPr>
        <p:blipFill>
          <a:blip r:embed="rId2"/>
          <a:stretch>
            <a:fillRect/>
          </a:stretch>
        </p:blipFill>
        <p:spPr>
          <a:xfrm>
            <a:off x="1922629" y="990182"/>
            <a:ext cx="9403097" cy="5218113"/>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73919074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2" name="Picture 6" descr="ох Валера чито Фредди фазбер | Черная майка, Чернила">
            <a:extLst>
              <a:ext uri="{FF2B5EF4-FFF2-40B4-BE49-F238E27FC236}">
                <a16:creationId xmlns:a16="http://schemas.microsoft.com/office/drawing/2014/main" id="{61150165-AA45-4776-AB28-DC6FEFED55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197892" cy="3518607"/>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ох Валера чито Фредди фазбер | Черная майка, Чернила">
            <a:extLst>
              <a:ext uri="{FF2B5EF4-FFF2-40B4-BE49-F238E27FC236}">
                <a16:creationId xmlns:a16="http://schemas.microsoft.com/office/drawing/2014/main" id="{2F59108D-73DE-4158-B51D-C42D8D6EB7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7892" y="-4011"/>
            <a:ext cx="3028950" cy="3476625"/>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ох Валера чито Фредди фазбер | Черная майка, Чернила">
            <a:extLst>
              <a:ext uri="{FF2B5EF4-FFF2-40B4-BE49-F238E27FC236}">
                <a16:creationId xmlns:a16="http://schemas.microsoft.com/office/drawing/2014/main" id="{AF3026FD-F5E7-4288-A17A-369372B1E1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7723" y="3398456"/>
            <a:ext cx="3189119" cy="3518607"/>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ох Валера чито Фредди фазбер | Черная майка, Чернила">
            <a:extLst>
              <a:ext uri="{FF2B5EF4-FFF2-40B4-BE49-F238E27FC236}">
                <a16:creationId xmlns:a16="http://schemas.microsoft.com/office/drawing/2014/main" id="{144EC75B-6099-4065-A633-33B5891944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63176" y="0"/>
            <a:ext cx="3028950" cy="3455533"/>
          </a:xfrm>
          <a:prstGeom prst="rect">
            <a:avLst/>
          </a:prstGeom>
          <a:noFill/>
          <a:extLst>
            <a:ext uri="{909E8E84-426E-40DD-AFC4-6F175D3DCCD1}">
              <a14:hiddenFill xmlns:a14="http://schemas.microsoft.com/office/drawing/2010/main">
                <a:solidFill>
                  <a:srgbClr val="FFFFFF"/>
                </a:solidFill>
              </a14:hiddenFill>
            </a:ext>
          </a:extLst>
        </p:spPr>
      </p:pic>
      <p:pic>
        <p:nvPicPr>
          <p:cNvPr id="4110" name="Picture 14" descr="ох Валера чито Фредди фазбер | Черная майка, Чернила">
            <a:extLst>
              <a:ext uri="{FF2B5EF4-FFF2-40B4-BE49-F238E27FC236}">
                <a16:creationId xmlns:a16="http://schemas.microsoft.com/office/drawing/2014/main" id="{C8E321FC-839A-43DC-A268-DCB3174785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74581" y="-4011"/>
            <a:ext cx="3028950" cy="3533702"/>
          </a:xfrm>
          <a:prstGeom prst="rect">
            <a:avLst/>
          </a:prstGeom>
          <a:noFill/>
          <a:extLst>
            <a:ext uri="{909E8E84-426E-40DD-AFC4-6F175D3DCCD1}">
              <a14:hiddenFill xmlns:a14="http://schemas.microsoft.com/office/drawing/2010/main">
                <a:solidFill>
                  <a:srgbClr val="FFFFFF"/>
                </a:solidFill>
              </a14:hiddenFill>
            </a:ext>
          </a:extLst>
        </p:spPr>
      </p:pic>
      <p:pic>
        <p:nvPicPr>
          <p:cNvPr id="4112" name="Picture 16" descr="ох Валера чито Фредди фазбер | Черная майка, Чернила">
            <a:extLst>
              <a:ext uri="{FF2B5EF4-FFF2-40B4-BE49-F238E27FC236}">
                <a16:creationId xmlns:a16="http://schemas.microsoft.com/office/drawing/2014/main" id="{905BF5B3-BF6F-4772-9D8D-7BF8201A94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63176" y="3398456"/>
            <a:ext cx="3028950" cy="3518607"/>
          </a:xfrm>
          <a:prstGeom prst="rect">
            <a:avLst/>
          </a:prstGeom>
          <a:noFill/>
          <a:extLst>
            <a:ext uri="{909E8E84-426E-40DD-AFC4-6F175D3DCCD1}">
              <a14:hiddenFill xmlns:a14="http://schemas.microsoft.com/office/drawing/2010/main">
                <a:solidFill>
                  <a:srgbClr val="FFFFFF"/>
                </a:solidFill>
              </a14:hiddenFill>
            </a:ext>
          </a:extLst>
        </p:spPr>
      </p:pic>
      <p:pic>
        <p:nvPicPr>
          <p:cNvPr id="4114" name="Picture 18" descr="ох Валера чито Фредди фазбер | Черная майка, Чернила">
            <a:extLst>
              <a:ext uri="{FF2B5EF4-FFF2-40B4-BE49-F238E27FC236}">
                <a16:creationId xmlns:a16="http://schemas.microsoft.com/office/drawing/2014/main" id="{98439FA5-DAAB-4556-BD11-10FAD1BC85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92127" y="3472613"/>
            <a:ext cx="3011404" cy="3444449"/>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ох Валера чито Фредди фазбер | Черная майка, Чернила">
            <a:extLst>
              <a:ext uri="{FF2B5EF4-FFF2-40B4-BE49-F238E27FC236}">
                <a16:creationId xmlns:a16="http://schemas.microsoft.com/office/drawing/2014/main" id="{21A42146-85D3-4142-864F-32AF1AA79B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445219"/>
            <a:ext cx="3189119" cy="3471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8932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4" name="Picture 6" descr="Как не менялся, Джейсон Стэтхем за свою актерскую карьеру. | Пикабу">
            <a:extLst>
              <a:ext uri="{FF2B5EF4-FFF2-40B4-BE49-F238E27FC236}">
                <a16:creationId xmlns:a16="http://schemas.microsoft.com/office/drawing/2014/main" id="{BA1A49F4-80EA-4709-96A5-7E6BB006E3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3068" y="2987239"/>
            <a:ext cx="5043683" cy="339812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14F90C6-9B86-4C45-AEB7-4F84B6B45141}"/>
              </a:ext>
            </a:extLst>
          </p:cNvPr>
          <p:cNvSpPr>
            <a:spLocks noGrp="1"/>
          </p:cNvSpPr>
          <p:nvPr>
            <p:ph type="title"/>
          </p:nvPr>
        </p:nvSpPr>
        <p:spPr/>
        <p:txBody>
          <a:bodyPr/>
          <a:lstStyle/>
          <a:p>
            <a:r>
              <a:rPr lang="ru-RU" dirty="0"/>
              <a:t>ВЫВОД О ПРОДЕЛАННОЙ РАБОТЕ </a:t>
            </a:r>
          </a:p>
        </p:txBody>
      </p:sp>
      <p:sp>
        <p:nvSpPr>
          <p:cNvPr id="3" name="Content Placeholder 2">
            <a:extLst>
              <a:ext uri="{FF2B5EF4-FFF2-40B4-BE49-F238E27FC236}">
                <a16:creationId xmlns:a16="http://schemas.microsoft.com/office/drawing/2014/main" id="{1C68BE40-33A0-4CC1-8F0E-DA27BE6173D4}"/>
              </a:ext>
            </a:extLst>
          </p:cNvPr>
          <p:cNvSpPr>
            <a:spLocks noGrp="1"/>
          </p:cNvSpPr>
          <p:nvPr>
            <p:ph idx="1"/>
          </p:nvPr>
        </p:nvSpPr>
        <p:spPr>
          <a:xfrm>
            <a:off x="986590" y="1564105"/>
            <a:ext cx="9392653" cy="1692442"/>
          </a:xfrm>
        </p:spPr>
        <p:txBody>
          <a:bodyPr>
            <a:normAutofit lnSpcReduction="10000"/>
          </a:bodyPr>
          <a:lstStyle/>
          <a:p>
            <a:r>
              <a:rPr lang="ru-RU" dirty="0"/>
              <a:t>В результате выполнения практической работы была разработана UML диаграмма классов анализа, представляющая структуру и взаимосвязи компонентов системы организации авторемонтного бизнеса. Данная диаграмма может быть использована в качестве основы для дальнейшего проектирования и разработки программного обеспечения для организации складского хозяйства.</a:t>
            </a:r>
          </a:p>
          <a:p>
            <a:endParaRPr lang="ru-RU" dirty="0"/>
          </a:p>
        </p:txBody>
      </p:sp>
      <p:pic>
        <p:nvPicPr>
          <p:cNvPr id="7176" name="Picture 8" descr="Джейсон Стэтхем за рулём автомобиля">
            <a:extLst>
              <a:ext uri="{FF2B5EF4-FFF2-40B4-BE49-F238E27FC236}">
                <a16:creationId xmlns:a16="http://schemas.microsoft.com/office/drawing/2014/main" id="{7313368C-1777-4AF4-AF97-761C4EFE0B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3601454"/>
            <a:ext cx="4933838" cy="277528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211924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9A38F-9A2C-42E5-9013-4C4B1FFCB4F6}">
  <ds:schemaRefs>
    <ds:schemaRef ds:uri="http://purl.org/dc/elements/1.1/"/>
    <ds:schemaRef ds:uri="http://schemas.microsoft.com/office/infopath/2007/PartnerControls"/>
    <ds:schemaRef ds:uri="71af3243-3dd4-4a8d-8c0d-dd76da1f02a5"/>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purl.org/dc/dcmitype/"/>
    <ds:schemaRef ds:uri="16c05727-aa75-4e4a-9b5f-8a80a1165891"/>
    <ds:schemaRef ds:uri="http://www.w3.org/XML/1998/namespace"/>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208</Words>
  <Application>Microsoft Office PowerPoint</Application>
  <PresentationFormat>Widescreen</PresentationFormat>
  <Paragraphs>15</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Calibri</vt:lpstr>
      <vt:lpstr>Franklin Gothic Book</vt:lpstr>
      <vt:lpstr>Crop</vt:lpstr>
      <vt:lpstr>Построение UML – модели системы. Диаграмма классов анализа </vt:lpstr>
      <vt:lpstr>PowerPoint Presentation</vt:lpstr>
      <vt:lpstr>Этапы выполнения работы </vt:lpstr>
      <vt:lpstr>PowerPoint Presentation</vt:lpstr>
      <vt:lpstr>PowerPoint Presentation</vt:lpstr>
      <vt:lpstr>ВЫВОД О ПРОДЕЛАННОЙ РАБОТЕ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2024-03-04T23:57:52Z</dcterms:created>
  <dcterms:modified xsi:type="dcterms:W3CDTF">2024-03-19T07:18:38Z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